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07" r:id="rId5"/>
    <p:sldId id="30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17-2-2018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50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17-2-2018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61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17-2-2018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51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17-2-2018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79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17-2-2018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18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17-2-2018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21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17-2-2018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91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17-2-2018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53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17-2-2018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44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17-2-2018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08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275-82C5-423F-BC34-BE59266E2D4D}" type="datetimeFigureOut">
              <a:rPr lang="nl-NL" smtClean="0"/>
              <a:t>17-2-2018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20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3275-82C5-423F-BC34-BE59266E2D4D}" type="datetimeFigureOut">
              <a:rPr lang="nl-NL" smtClean="0"/>
              <a:t>17-2-2018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3B11-DFA8-4E0F-80AF-9BB0B4D3F9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19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piranha-info.com/images/catfish_01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Week 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 smtClean="0"/>
              <a:t>Voeren en verzorgen Periode 3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5" y="365125"/>
            <a:ext cx="37242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Hagedissen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Redelijk tot goed zicht</a:t>
            </a:r>
          </a:p>
          <a:p>
            <a:pPr marL="342900" lvl="1" indent="0">
              <a:buNone/>
            </a:pPr>
            <a:r>
              <a:rPr lang="nl-NL" dirty="0"/>
              <a:t>Prooidetectie gaat bij de meeste soorten zicht (in combinatie geur)</a:t>
            </a:r>
          </a:p>
          <a:p>
            <a:pPr marL="342900" lvl="1" indent="0">
              <a:buNone/>
            </a:pPr>
            <a:endParaRPr lang="nl-NL" dirty="0"/>
          </a:p>
          <a:p>
            <a:r>
              <a:rPr lang="nl-NL" dirty="0"/>
              <a:t> Derde ooglid, middel bovenop de kop, erg primitief. Dag/nacht ritme en gevaar van boven detecteren.</a:t>
            </a:r>
          </a:p>
          <a:p>
            <a:pPr marL="342900" lvl="1" indent="0">
              <a:buNone/>
            </a:pPr>
            <a:endParaRPr lang="nl-NL" dirty="0"/>
          </a:p>
          <a:p>
            <a:r>
              <a:rPr lang="nl-NL" dirty="0"/>
              <a:t> Nacht-actief/dag-actief te zien aan de pupil. Rond, ovaal of spleetvormig. De iris kan veel verschillende kleuren hebben, variërend van groen, bruin, grijs, oranje, rood of geel.</a:t>
            </a:r>
            <a:r>
              <a:rPr lang="nl-NL" dirty="0">
                <a:sym typeface="Wingdings" panose="05000000000000000000" pitchFamily="2" charset="2"/>
              </a:rPr>
              <a:t>	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17" y="154361"/>
            <a:ext cx="2515294" cy="16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39" y="89257"/>
            <a:ext cx="2620933" cy="173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Schildpadden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ym typeface="Wingdings" panose="05000000000000000000" pitchFamily="2" charset="2"/>
              </a:rPr>
              <a:t>Functie van het schild: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/>
              <a:t>Bescherming roofdieren</a:t>
            </a:r>
          </a:p>
          <a:p>
            <a:pPr lvl="1"/>
            <a:r>
              <a:rPr lang="nl-NL" dirty="0"/>
              <a:t>Klepschildpadden </a:t>
            </a:r>
            <a:r>
              <a:rPr lang="nl-NL" dirty="0">
                <a:sym typeface="Wingdings" panose="05000000000000000000" pitchFamily="2" charset="2"/>
              </a:rPr>
              <a:t> helemaal dicht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 Isolatie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 Kalkvoorraad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Productie van eieren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7" y="3438345"/>
            <a:ext cx="5183233" cy="31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Krokodillen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3 families, totaal 25 soorten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 </a:t>
            </a:r>
            <a:r>
              <a:rPr lang="nl-NL" b="1" dirty="0"/>
              <a:t>Echte krokodillen </a:t>
            </a:r>
            <a:r>
              <a:rPr lang="nl-NL" i="1" dirty="0"/>
              <a:t>(</a:t>
            </a:r>
            <a:r>
              <a:rPr lang="nl-NL" i="1" dirty="0" err="1"/>
              <a:t>Crocodylidae</a:t>
            </a:r>
            <a:r>
              <a:rPr lang="nl-NL" i="1" dirty="0"/>
              <a:t>) </a:t>
            </a:r>
            <a:r>
              <a:rPr lang="nl-NL" dirty="0"/>
              <a:t>16 soorten </a:t>
            </a:r>
          </a:p>
          <a:p>
            <a:pPr marL="342900" lvl="1" indent="0">
              <a:buNone/>
            </a:pPr>
            <a:endParaRPr lang="nl-NL" i="1" dirty="0"/>
          </a:p>
          <a:p>
            <a:pPr marL="342900" lvl="1" indent="0">
              <a:buNone/>
            </a:pPr>
            <a:endParaRPr lang="nl-NL" i="1" dirty="0"/>
          </a:p>
          <a:p>
            <a:pPr lvl="1"/>
            <a:r>
              <a:rPr lang="nl-NL" b="1" dirty="0"/>
              <a:t>Alligators en Kaaimannen </a:t>
            </a:r>
            <a:r>
              <a:rPr lang="nl-NL" dirty="0"/>
              <a:t>(</a:t>
            </a:r>
            <a:r>
              <a:rPr lang="nl-NL" dirty="0" err="1"/>
              <a:t>Alligatorinae</a:t>
            </a:r>
            <a:r>
              <a:rPr lang="nl-NL" dirty="0"/>
              <a:t>) 8 soorten</a:t>
            </a:r>
          </a:p>
          <a:p>
            <a:pPr marL="342900" lvl="1" indent="0">
              <a:buNone/>
            </a:pPr>
            <a:endParaRPr lang="nl-NL" i="1" dirty="0"/>
          </a:p>
          <a:p>
            <a:pPr marL="342900" lvl="1" indent="0">
              <a:buNone/>
            </a:pPr>
            <a:endParaRPr lang="nl-NL" i="1" dirty="0"/>
          </a:p>
          <a:p>
            <a:pPr lvl="1"/>
            <a:r>
              <a:rPr lang="nl-NL" b="1" dirty="0"/>
              <a:t>Gavialen</a:t>
            </a:r>
            <a:r>
              <a:rPr lang="nl-NL" dirty="0"/>
              <a:t> </a:t>
            </a:r>
            <a:r>
              <a:rPr lang="nl-NL" i="1" dirty="0"/>
              <a:t>(</a:t>
            </a:r>
            <a:r>
              <a:rPr lang="nl-NL" i="1" dirty="0" err="1"/>
              <a:t>Gavialidae</a:t>
            </a:r>
            <a:r>
              <a:rPr lang="nl-NL" i="1" dirty="0"/>
              <a:t>) </a:t>
            </a:r>
            <a:r>
              <a:rPr lang="nl-NL" dirty="0"/>
              <a:t>1 soort</a:t>
            </a:r>
          </a:p>
          <a:p>
            <a:pPr marL="342900" lvl="1" indent="0">
              <a:buNone/>
            </a:pPr>
            <a:r>
              <a:rPr lang="nl-NL" dirty="0"/>
              <a:t>Geslachten 1: 	</a:t>
            </a:r>
            <a:r>
              <a:rPr lang="nl-NL" dirty="0" err="1"/>
              <a:t>Gavialis</a:t>
            </a:r>
            <a:r>
              <a:rPr lang="nl-NL" dirty="0"/>
              <a:t> </a:t>
            </a:r>
            <a:r>
              <a:rPr lang="nl-NL" i="1" dirty="0"/>
              <a:t>(</a:t>
            </a:r>
            <a:r>
              <a:rPr lang="nl-NL" i="1" dirty="0" err="1"/>
              <a:t>Gavialis</a:t>
            </a:r>
            <a:r>
              <a:rPr lang="nl-NL" i="1" dirty="0"/>
              <a:t> </a:t>
            </a:r>
            <a:r>
              <a:rPr lang="nl-NL" i="1" dirty="0" err="1"/>
              <a:t>gangeticus</a:t>
            </a:r>
            <a:r>
              <a:rPr lang="nl-NL" i="1" dirty="0"/>
              <a:t>)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13716" r="8558" b="23032"/>
          <a:stretch/>
        </p:blipFill>
        <p:spPr bwMode="auto">
          <a:xfrm>
            <a:off x="7916091" y="431641"/>
            <a:ext cx="4140928" cy="186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r="7332" b="12205"/>
          <a:stretch/>
        </p:blipFill>
        <p:spPr bwMode="auto">
          <a:xfrm>
            <a:off x="8163162" y="2618786"/>
            <a:ext cx="3758191" cy="18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3" r="8314" b="22395"/>
          <a:stretch/>
        </p:blipFill>
        <p:spPr bwMode="auto">
          <a:xfrm>
            <a:off x="7840131" y="5094514"/>
            <a:ext cx="4081222" cy="131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kikkers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4 typen kikkers</a:t>
            </a:r>
          </a:p>
          <a:p>
            <a:pPr lvl="1"/>
            <a:r>
              <a:rPr lang="nl-NL" dirty="0"/>
              <a:t>Pijlgifkikkers</a:t>
            </a:r>
          </a:p>
          <a:p>
            <a:pPr lvl="1"/>
            <a:r>
              <a:rPr lang="nl-NL" dirty="0"/>
              <a:t>Klauwkikkers</a:t>
            </a:r>
          </a:p>
          <a:p>
            <a:pPr lvl="1"/>
            <a:r>
              <a:rPr lang="nl-NL" dirty="0"/>
              <a:t>Boomkikkers</a:t>
            </a:r>
          </a:p>
          <a:p>
            <a:pPr lvl="1"/>
            <a:r>
              <a:rPr lang="nl-NL" dirty="0"/>
              <a:t>Rietkikkers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b="5854"/>
          <a:stretch/>
        </p:blipFill>
        <p:spPr>
          <a:xfrm>
            <a:off x="4890585" y="365125"/>
            <a:ext cx="2425998" cy="151161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330" y="4045573"/>
            <a:ext cx="2317999" cy="155759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121" y="2056249"/>
            <a:ext cx="2800896" cy="180981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46" y="5177018"/>
            <a:ext cx="2167054" cy="14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Salamanders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610" y="1608685"/>
            <a:ext cx="3937025" cy="4568278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245326" y="220684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Levenscyclus</a:t>
            </a:r>
          </a:p>
          <a:p>
            <a:pPr lvl="1"/>
            <a:endParaRPr lang="nl-NL" dirty="0"/>
          </a:p>
          <a:p>
            <a:endParaRPr lang="nl-NL" dirty="0"/>
          </a:p>
          <a:p>
            <a:r>
              <a:rPr lang="nl-NL" dirty="0"/>
              <a:t>7-30 cm (tot 150cm!)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Watersalamanders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Landsalamanders</a:t>
            </a:r>
          </a:p>
        </p:txBody>
      </p:sp>
    </p:spTree>
    <p:extLst>
      <p:ext uri="{BB962C8B-B14F-4D97-AF65-F5344CB8AC3E}">
        <p14:creationId xmlns:p14="http://schemas.microsoft.com/office/powerpoint/2010/main" val="20837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137" y="581572"/>
            <a:ext cx="5514297" cy="58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1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Vissen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4" name="Rechthoek 3"/>
          <p:cNvSpPr/>
          <p:nvPr/>
        </p:nvSpPr>
        <p:spPr>
          <a:xfrm>
            <a:off x="1245326" y="22068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Levenbarende</a:t>
            </a:r>
            <a:r>
              <a:rPr lang="nl-NL" dirty="0"/>
              <a:t> tandkarpers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Karperzalmen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Karperachtigen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Labyrinthvissen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Cichliden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Meervallen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202" y="2206845"/>
            <a:ext cx="4762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Vissen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4" name="Rechthoek 3"/>
          <p:cNvSpPr/>
          <p:nvPr/>
        </p:nvSpPr>
        <p:spPr>
          <a:xfrm>
            <a:off x="1245326" y="22068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err="1"/>
              <a:t>Levenbarende</a:t>
            </a:r>
            <a:r>
              <a:rPr lang="nl-NL" dirty="0"/>
              <a:t> tandkarpers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Karperzalmen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Karperachtigen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Labyrinthvissen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Cichliden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Meervallen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202" y="2206845"/>
            <a:ext cx="4762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Levendbarende tandkarpers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Inwendige bevruchting</a:t>
            </a:r>
          </a:p>
          <a:p>
            <a:r>
              <a:rPr lang="nl-NL" dirty="0" smtClean="0"/>
              <a:t>Elke paring levert meerdere worpen op (dus sperma wordt bewaard in het vrouwtje)</a:t>
            </a:r>
          </a:p>
          <a:p>
            <a:r>
              <a:rPr lang="nl-NL" dirty="0" smtClean="0"/>
              <a:t>Jongen varieert van 25 tot 200 stuks</a:t>
            </a:r>
          </a:p>
          <a:p>
            <a:r>
              <a:rPr lang="nl-NL" dirty="0" smtClean="0"/>
              <a:t>Jongen worden gezien als voedsel -&gt; dus broedbakje is gewenst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sz="2100" dirty="0" smtClean="0"/>
              <a:t>Voorbeelden:</a:t>
            </a:r>
          </a:p>
          <a:p>
            <a:r>
              <a:rPr lang="nl-NL" sz="2100" dirty="0" smtClean="0"/>
              <a:t>Black </a:t>
            </a:r>
            <a:r>
              <a:rPr lang="nl-NL" sz="2100" dirty="0" err="1"/>
              <a:t>Molly</a:t>
            </a:r>
            <a:endParaRPr lang="nl-NL" sz="2100" dirty="0"/>
          </a:p>
          <a:p>
            <a:r>
              <a:rPr lang="nl-NL" sz="2100" dirty="0" smtClean="0"/>
              <a:t>Gupje </a:t>
            </a:r>
            <a:endParaRPr lang="nl-NL" sz="2100" dirty="0"/>
          </a:p>
          <a:p>
            <a:r>
              <a:rPr lang="nl-NL" sz="2100" dirty="0" err="1" smtClean="0"/>
              <a:t>Hoogvinkarper</a:t>
            </a:r>
            <a:endParaRPr lang="nl-NL" sz="2100" dirty="0"/>
          </a:p>
          <a:p>
            <a:r>
              <a:rPr lang="nl-NL" sz="2100" dirty="0" smtClean="0"/>
              <a:t>Plaatje</a:t>
            </a:r>
            <a:endParaRPr lang="nl-NL" sz="2100" dirty="0"/>
          </a:p>
          <a:p>
            <a:r>
              <a:rPr lang="nl-NL" sz="2100" dirty="0" smtClean="0"/>
              <a:t>Zwaarddrager</a:t>
            </a:r>
            <a:endParaRPr lang="nl-NL" sz="2100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112" y="432911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Karperzalmen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Hebben een </a:t>
            </a:r>
            <a:r>
              <a:rPr lang="nl-NL" dirty="0" err="1" smtClean="0"/>
              <a:t>vetvin</a:t>
            </a:r>
            <a:r>
              <a:rPr lang="nl-NL" dirty="0" smtClean="0"/>
              <a:t> (4)</a:t>
            </a:r>
          </a:p>
          <a:p>
            <a:r>
              <a:rPr lang="nl-NL" dirty="0" smtClean="0"/>
              <a:t>Rustige vissen die in een school gehouden moeten worden</a:t>
            </a:r>
          </a:p>
          <a:p>
            <a:r>
              <a:rPr lang="nl-NL" dirty="0" smtClean="0"/>
              <a:t>Hebben tanden (wat vooral bij de piranha zichtbaar is)</a:t>
            </a:r>
          </a:p>
          <a:p>
            <a:pPr marL="0" indent="0">
              <a:buNone/>
            </a:pPr>
            <a:r>
              <a:rPr lang="nl-NL" sz="1700" dirty="0" smtClean="0"/>
              <a:t>Voorbeelden:</a:t>
            </a:r>
          </a:p>
          <a:p>
            <a:pPr lvl="0"/>
            <a:r>
              <a:rPr lang="nl-NL" sz="1700" dirty="0"/>
              <a:t>Bijlzalm </a:t>
            </a:r>
          </a:p>
          <a:p>
            <a:pPr lvl="0"/>
            <a:r>
              <a:rPr lang="nl-NL" sz="1700" dirty="0" err="1" smtClean="0"/>
              <a:t>Kardinaaltetra</a:t>
            </a:r>
            <a:r>
              <a:rPr lang="nl-NL" sz="1700" dirty="0" smtClean="0"/>
              <a:t> </a:t>
            </a:r>
            <a:endParaRPr lang="nl-NL" sz="1700" dirty="0"/>
          </a:p>
          <a:p>
            <a:pPr lvl="0"/>
            <a:r>
              <a:rPr lang="nl-NL" sz="1700" dirty="0"/>
              <a:t>Neon tetra</a:t>
            </a:r>
          </a:p>
          <a:p>
            <a:pPr lvl="0"/>
            <a:r>
              <a:rPr lang="nl-NL" sz="1700" dirty="0"/>
              <a:t>Piranha</a:t>
            </a:r>
          </a:p>
          <a:p>
            <a:pPr lvl="0"/>
            <a:r>
              <a:rPr lang="nl-NL" sz="1700" dirty="0" smtClean="0"/>
              <a:t>Vuurneon</a:t>
            </a:r>
            <a:endParaRPr lang="nl-NL" sz="1700" dirty="0"/>
          </a:p>
          <a:p>
            <a:pPr lvl="0"/>
            <a:r>
              <a:rPr lang="nl-NL" sz="1700" dirty="0"/>
              <a:t>Zwarte tetra  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2050" name="Picture 2" descr="Bestand:Lampanyctodes hectoris (Hector's lanternfish)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456654"/>
            <a:ext cx="5360126" cy="187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3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805849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Voeren en verzorgen </a:t>
            </a:r>
            <a:r>
              <a:rPr lang="nl-NL" dirty="0" err="1" smtClean="0"/>
              <a:t>Herpeten</a:t>
            </a:r>
            <a:r>
              <a:rPr lang="nl-NL" dirty="0" smtClean="0"/>
              <a:t> en vissen behandelen</a:t>
            </a:r>
          </a:p>
          <a:p>
            <a:r>
              <a:rPr lang="nl-NL" dirty="0" smtClean="0"/>
              <a:t>Wat moet je leren voor de toets?</a:t>
            </a:r>
          </a:p>
          <a:p>
            <a:r>
              <a:rPr lang="nl-NL" dirty="0" smtClean="0"/>
              <a:t>Rassen oefenen</a:t>
            </a:r>
          </a:p>
          <a:p>
            <a:r>
              <a:rPr lang="nl-NL" dirty="0" smtClean="0"/>
              <a:t>Tijd voor encyclopedie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838200" y="3244333"/>
            <a:ext cx="84886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latin typeface="+mj-lt"/>
              </a:rPr>
              <a:t>Wat gaan we </a:t>
            </a:r>
            <a:r>
              <a:rPr lang="nl-NL" sz="4400" dirty="0" smtClean="0">
                <a:latin typeface="+mj-lt"/>
              </a:rPr>
              <a:t>volgende week </a:t>
            </a:r>
            <a:r>
              <a:rPr lang="nl-NL" sz="4400" dirty="0">
                <a:latin typeface="+mj-lt"/>
              </a:rPr>
              <a:t>doen?</a:t>
            </a:r>
          </a:p>
        </p:txBody>
      </p:sp>
      <p:sp>
        <p:nvSpPr>
          <p:cNvPr id="7" name="Rechthoek 6"/>
          <p:cNvSpPr/>
          <p:nvPr/>
        </p:nvSpPr>
        <p:spPr>
          <a:xfrm>
            <a:off x="944880" y="434558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Alles nog een keer herhalen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Ruimte om vragen te stellen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Oefenen voor de toets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Evt</a:t>
            </a:r>
            <a:r>
              <a:rPr lang="nl-NL" sz="2800" dirty="0" smtClean="0"/>
              <a:t> nog wat tijd voor </a:t>
            </a:r>
            <a:r>
              <a:rPr lang="nl-NL" sz="2800" dirty="0" err="1" smtClean="0"/>
              <a:t>encyclopeide</a:t>
            </a:r>
            <a:endParaRPr lang="nl-NL" sz="28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46" y="4562531"/>
            <a:ext cx="27432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Karperachtigen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Grootste vissenfamilie</a:t>
            </a:r>
          </a:p>
          <a:p>
            <a:r>
              <a:rPr lang="nl-NL" dirty="0" smtClean="0"/>
              <a:t>Hebben 2 of 3 baarddraden</a:t>
            </a:r>
          </a:p>
          <a:p>
            <a:r>
              <a:rPr lang="nl-NL" dirty="0" smtClean="0"/>
              <a:t>Schoolvissen</a:t>
            </a:r>
          </a:p>
          <a:p>
            <a:r>
              <a:rPr lang="nl-NL" dirty="0" smtClean="0"/>
              <a:t>Geen </a:t>
            </a:r>
            <a:r>
              <a:rPr lang="nl-NL" dirty="0" err="1" smtClean="0"/>
              <a:t>vetvin</a:t>
            </a:r>
            <a:endParaRPr lang="nl-NL" dirty="0" smtClean="0"/>
          </a:p>
          <a:p>
            <a:pPr marL="0" indent="0">
              <a:buNone/>
            </a:pPr>
            <a:r>
              <a:rPr lang="nl-NL" sz="1700" dirty="0" smtClean="0"/>
              <a:t>Voorbeelden</a:t>
            </a:r>
          </a:p>
          <a:p>
            <a:pPr lvl="0"/>
            <a:r>
              <a:rPr lang="nl-NL" sz="1700" dirty="0"/>
              <a:t>Brokaatbarbeel</a:t>
            </a:r>
          </a:p>
          <a:p>
            <a:pPr lvl="0"/>
            <a:r>
              <a:rPr lang="nl-NL" sz="1700" dirty="0"/>
              <a:t>Goudvis</a:t>
            </a:r>
          </a:p>
          <a:p>
            <a:pPr lvl="0"/>
            <a:r>
              <a:rPr lang="nl-NL" sz="1700" dirty="0"/>
              <a:t>Kegelvlekbarbeel</a:t>
            </a:r>
          </a:p>
          <a:p>
            <a:pPr lvl="0"/>
            <a:r>
              <a:rPr lang="nl-NL" sz="1700" dirty="0"/>
              <a:t>Purperkopbarbeel</a:t>
            </a:r>
          </a:p>
          <a:p>
            <a:pPr lvl="0"/>
            <a:r>
              <a:rPr lang="nl-NL" sz="1700" dirty="0"/>
              <a:t>Roodstaart-</a:t>
            </a:r>
            <a:r>
              <a:rPr lang="nl-NL" sz="1700" dirty="0" err="1"/>
              <a:t>labeo</a:t>
            </a:r>
            <a:endParaRPr lang="nl-NL" sz="1700" dirty="0"/>
          </a:p>
          <a:p>
            <a:pPr lvl="0"/>
            <a:r>
              <a:rPr lang="nl-NL" sz="1700" dirty="0" err="1"/>
              <a:t>Sumatraan</a:t>
            </a:r>
            <a:endParaRPr lang="nl-NL" sz="1700" dirty="0"/>
          </a:p>
          <a:p>
            <a:pPr lvl="0"/>
            <a:r>
              <a:rPr lang="nl-NL" sz="1700" dirty="0"/>
              <a:t>Zebrabarbeel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 descr="baarddra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214" y="1506991"/>
            <a:ext cx="35147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6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Labyrinthvissen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Extra ademhalingsorgaan (het labyrintorgaan)</a:t>
            </a:r>
          </a:p>
          <a:p>
            <a:pPr lvl="1"/>
            <a:r>
              <a:rPr lang="nl-NL" dirty="0" smtClean="0"/>
              <a:t>Happen lucht aan oppervlakte en bewaren dat in het labyrintorgaan</a:t>
            </a:r>
          </a:p>
          <a:p>
            <a:r>
              <a:rPr lang="nl-NL" dirty="0" smtClean="0"/>
              <a:t>Carnivoren</a:t>
            </a:r>
          </a:p>
          <a:p>
            <a:r>
              <a:rPr lang="nl-NL" dirty="0" smtClean="0"/>
              <a:t>Dagdieren</a:t>
            </a:r>
          </a:p>
          <a:p>
            <a:r>
              <a:rPr lang="nl-NL" dirty="0" smtClean="0"/>
              <a:t>(sommigen spugen water naar insecten om die op te eten)</a:t>
            </a:r>
          </a:p>
          <a:p>
            <a:pPr marL="0" indent="0">
              <a:buNone/>
            </a:pPr>
            <a:r>
              <a:rPr lang="nl-NL" sz="1800" dirty="0" smtClean="0"/>
              <a:t>Voorbeelden:</a:t>
            </a:r>
          </a:p>
          <a:p>
            <a:pPr lvl="0"/>
            <a:r>
              <a:rPr lang="nl-NL" sz="1800" dirty="0" err="1"/>
              <a:t>Dwerggoeramie</a:t>
            </a:r>
            <a:endParaRPr lang="nl-NL" sz="1800" dirty="0"/>
          </a:p>
          <a:p>
            <a:pPr lvl="0"/>
            <a:r>
              <a:rPr lang="nl-NL" sz="1800" dirty="0"/>
              <a:t>Kempvis</a:t>
            </a:r>
          </a:p>
          <a:p>
            <a:pPr lvl="0"/>
            <a:r>
              <a:rPr lang="nl-NL" sz="1800" dirty="0" err="1"/>
              <a:t>zoenvis</a:t>
            </a:r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Afbeeldingsresultaat voor labyrintorg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17" y="365125"/>
            <a:ext cx="3582398" cy="16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Cichliden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Worden veel gehouden</a:t>
            </a:r>
          </a:p>
          <a:p>
            <a:r>
              <a:rPr lang="nl-NL" dirty="0" smtClean="0"/>
              <a:t>Kunnen groot worden en agressief (graven in bodem en vernielen planten)</a:t>
            </a:r>
          </a:p>
          <a:p>
            <a:r>
              <a:rPr lang="nl-NL" dirty="0" smtClean="0"/>
              <a:t>Onder te verdelen in twee groepen:</a:t>
            </a:r>
          </a:p>
          <a:p>
            <a:pPr lvl="3"/>
            <a:r>
              <a:rPr lang="nl-NL" dirty="0" smtClean="0"/>
              <a:t>Muilbroeders (meestal vrouw alleen)</a:t>
            </a:r>
          </a:p>
          <a:p>
            <a:pPr lvl="3"/>
            <a:r>
              <a:rPr lang="nl-NL" dirty="0" smtClean="0"/>
              <a:t>Substraatbroeders (zetten eieren af op stenen of bladeren)</a:t>
            </a:r>
          </a:p>
          <a:p>
            <a:r>
              <a:rPr lang="nl-NL" dirty="0" smtClean="0"/>
              <a:t>Groot aquarium nodig, veel voedsel</a:t>
            </a:r>
          </a:p>
          <a:p>
            <a:r>
              <a:rPr lang="nl-NL" dirty="0" smtClean="0"/>
              <a:t>Inlezen voor je ze aanschaft</a:t>
            </a:r>
          </a:p>
          <a:p>
            <a:pPr marL="0" indent="0">
              <a:buNone/>
            </a:pPr>
            <a:r>
              <a:rPr lang="nl-NL" sz="1900" dirty="0" smtClean="0"/>
              <a:t>Voorbeelden:</a:t>
            </a:r>
          </a:p>
          <a:p>
            <a:pPr lvl="0"/>
            <a:r>
              <a:rPr lang="nl-NL" sz="1900" dirty="0" smtClean="0"/>
              <a:t>Discusvis		</a:t>
            </a:r>
            <a:r>
              <a:rPr lang="nl-NL" sz="1900" dirty="0" err="1" smtClean="0"/>
              <a:t>Kersebuikcichilde</a:t>
            </a:r>
            <a:endParaRPr lang="nl-NL" sz="1900" dirty="0"/>
          </a:p>
          <a:p>
            <a:pPr lvl="0"/>
            <a:r>
              <a:rPr lang="nl-NL" sz="1900" dirty="0" err="1" smtClean="0"/>
              <a:t>Malawicichlide</a:t>
            </a:r>
            <a:r>
              <a:rPr lang="nl-NL" sz="1900" dirty="0" smtClean="0"/>
              <a:t>		Maanvis </a:t>
            </a:r>
            <a:endParaRPr lang="nl-NL" sz="1900" dirty="0"/>
          </a:p>
          <a:p>
            <a:pPr lvl="0"/>
            <a:r>
              <a:rPr lang="nl-NL" sz="1900" dirty="0" err="1" smtClean="0"/>
              <a:t>Zebracichlide</a:t>
            </a:r>
            <a:r>
              <a:rPr lang="nl-NL" sz="1900" dirty="0" smtClean="0"/>
              <a:t>		Antennebaarsje </a:t>
            </a:r>
            <a:endParaRPr lang="nl-NL" sz="19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410500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Meervallen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Stofzuigertjes</a:t>
            </a:r>
          </a:p>
          <a:p>
            <a:r>
              <a:rPr lang="nl-NL" dirty="0" smtClean="0"/>
              <a:t>Kunnen in vuil water overleven door darmademhaling </a:t>
            </a:r>
          </a:p>
          <a:p>
            <a:r>
              <a:rPr lang="nl-NL" dirty="0" smtClean="0"/>
              <a:t>Meerdere baarddraden</a:t>
            </a:r>
          </a:p>
          <a:p>
            <a:r>
              <a:rPr lang="nl-NL" dirty="0" smtClean="0"/>
              <a:t>Soms zuignap bek. Om zich vast te houden bij snelstromend water</a:t>
            </a:r>
          </a:p>
          <a:p>
            <a:r>
              <a:rPr lang="nl-NL" dirty="0" smtClean="0"/>
              <a:t>Eten alles</a:t>
            </a:r>
          </a:p>
          <a:p>
            <a:pPr marL="0" indent="0">
              <a:buNone/>
            </a:pPr>
            <a:r>
              <a:rPr lang="nl-NL" sz="1800" dirty="0" smtClean="0"/>
              <a:t>Voorbeelden:</a:t>
            </a:r>
          </a:p>
          <a:p>
            <a:pPr lvl="0"/>
            <a:r>
              <a:rPr lang="nl-NL" sz="1800" dirty="0"/>
              <a:t>Algeneter </a:t>
            </a:r>
          </a:p>
          <a:p>
            <a:pPr lvl="0"/>
            <a:r>
              <a:rPr lang="nl-NL" sz="1800" dirty="0"/>
              <a:t>Glasmeerval</a:t>
            </a:r>
          </a:p>
          <a:p>
            <a:pPr lvl="0"/>
            <a:r>
              <a:rPr lang="nl-NL" sz="1800" dirty="0"/>
              <a:t>Indische modderkruiper</a:t>
            </a:r>
          </a:p>
          <a:p>
            <a:pPr lvl="0"/>
            <a:r>
              <a:rPr lang="nl-NL" sz="1800" dirty="0"/>
              <a:t>Pantsermeerval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Een bont Meervallen-gezelschap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40" y="4539162"/>
            <a:ext cx="3200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7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Leren voor de toets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teksten en opdrachten in het dictaat</a:t>
            </a:r>
          </a:p>
          <a:p>
            <a:r>
              <a:rPr lang="nl-NL" dirty="0" smtClean="0"/>
              <a:t>De </a:t>
            </a:r>
            <a:r>
              <a:rPr lang="nl-NL" dirty="0" err="1" smtClean="0"/>
              <a:t>PowerPoints</a:t>
            </a:r>
            <a:r>
              <a:rPr lang="nl-NL" dirty="0" smtClean="0"/>
              <a:t> te vinden in de wikiwijs</a:t>
            </a:r>
          </a:p>
          <a:p>
            <a:r>
              <a:rPr lang="nl-NL" dirty="0" smtClean="0"/>
              <a:t>Voeding H4</a:t>
            </a:r>
          </a:p>
          <a:p>
            <a:r>
              <a:rPr lang="nl-NL" dirty="0" smtClean="0"/>
              <a:t>Voeding H5</a:t>
            </a:r>
          </a:p>
          <a:p>
            <a:r>
              <a:rPr lang="nl-NL" dirty="0" smtClean="0"/>
              <a:t>Anatomie en fysiologie H6</a:t>
            </a:r>
          </a:p>
          <a:p>
            <a:r>
              <a:rPr lang="nl-NL" dirty="0" smtClean="0"/>
              <a:t>Kennen en herkennen van dieren 2.8 t/m 2.10</a:t>
            </a:r>
          </a:p>
          <a:p>
            <a:r>
              <a:rPr lang="nl-NL" smtClean="0"/>
              <a:t>De rassen</a:t>
            </a:r>
            <a:endParaRPr lang="nl-NL" dirty="0" smtClean="0"/>
          </a:p>
          <a:p>
            <a:r>
              <a:rPr lang="nl-NL" dirty="0" smtClean="0"/>
              <a:t>Alles kan je vinden in de wikiwijs!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457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 nemen de rassen nog een keer door</a:t>
            </a:r>
          </a:p>
          <a:p>
            <a:r>
              <a:rPr lang="nl-NL" dirty="0" smtClean="0"/>
              <a:t>Je krijgt tijd voor de encyclopedie en om het dictaat af te maken</a:t>
            </a:r>
          </a:p>
          <a:p>
            <a:r>
              <a:rPr lang="nl-NL" dirty="0" smtClean="0"/>
              <a:t>Je kan werken aan </a:t>
            </a:r>
            <a:r>
              <a:rPr lang="nl-NL" smtClean="0"/>
              <a:t>een samenvatting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08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Voeren en verzorgen </a:t>
            </a:r>
            <a:r>
              <a:rPr lang="nl-NL" dirty="0" err="1" smtClean="0"/>
              <a:t>herpeten</a:t>
            </a:r>
            <a:r>
              <a:rPr lang="nl-NL" dirty="0" smtClean="0"/>
              <a:t> en vissen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4" y="1644650"/>
            <a:ext cx="6455591" cy="50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Voeren en verzorgen </a:t>
            </a:r>
            <a:r>
              <a:rPr lang="nl-NL" dirty="0" err="1" smtClean="0"/>
              <a:t>herpeten</a:t>
            </a:r>
            <a:r>
              <a:rPr lang="nl-NL" dirty="0" smtClean="0"/>
              <a:t> en vissen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Verschillen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3715"/>
          <a:stretch/>
        </p:blipFill>
        <p:spPr>
          <a:xfrm>
            <a:off x="910656" y="2519349"/>
            <a:ext cx="10667563" cy="32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Voeren en verzorgen </a:t>
            </a:r>
            <a:r>
              <a:rPr lang="nl-NL" dirty="0" err="1" smtClean="0"/>
              <a:t>herpeten</a:t>
            </a:r>
            <a:r>
              <a:rPr lang="nl-NL" dirty="0" smtClean="0"/>
              <a:t> en vissen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Verschillen 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11500"/>
            <a:ext cx="889499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1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Slangen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Cloaca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Uitscheidingsstelsel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Geslachtsorganen</a:t>
            </a:r>
          </a:p>
          <a:p>
            <a:pPr lvl="1"/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Functie van de staart?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Balans (Paradijsslang, </a:t>
            </a:r>
            <a:r>
              <a:rPr lang="nl-NL" i="1" dirty="0" err="1"/>
              <a:t>Chrysopelea</a:t>
            </a:r>
            <a:r>
              <a:rPr lang="nl-NL" i="1" dirty="0"/>
              <a:t> </a:t>
            </a:r>
            <a:r>
              <a:rPr lang="nl-NL" i="1" dirty="0" err="1"/>
              <a:t>paradisi</a:t>
            </a:r>
            <a:r>
              <a:rPr lang="nl-NL" i="1" dirty="0"/>
              <a:t>)</a:t>
            </a:r>
            <a:endParaRPr lang="nl-NL" i="1" dirty="0">
              <a:sym typeface="Wingdings" panose="05000000000000000000" pitchFamily="2" charset="2"/>
            </a:endParaRPr>
          </a:p>
          <a:p>
            <a:pPr lvl="1"/>
            <a:r>
              <a:rPr lang="nl-NL" dirty="0"/>
              <a:t>Lokken van prooi </a:t>
            </a:r>
          </a:p>
          <a:p>
            <a:pPr marL="342900" lvl="1" indent="0">
              <a:buNone/>
            </a:pPr>
            <a:r>
              <a:rPr lang="nl-NL" i="1" dirty="0"/>
              <a:t>	(</a:t>
            </a:r>
            <a:r>
              <a:rPr lang="nl-NL" dirty="0" err="1"/>
              <a:t>Cantil</a:t>
            </a:r>
            <a:r>
              <a:rPr lang="nl-NL" i="1" dirty="0"/>
              <a:t>, </a:t>
            </a:r>
            <a:r>
              <a:rPr lang="nl-NL" i="1" dirty="0" err="1"/>
              <a:t>Agkistrodon</a:t>
            </a:r>
            <a:r>
              <a:rPr lang="nl-NL" i="1" dirty="0"/>
              <a:t> </a:t>
            </a:r>
            <a:r>
              <a:rPr lang="nl-NL" i="1" dirty="0" err="1"/>
              <a:t>bilineatus</a:t>
            </a:r>
            <a:r>
              <a:rPr lang="nl-NL" i="1" dirty="0"/>
              <a:t>)</a:t>
            </a:r>
            <a:endParaRPr lang="nl-NL" i="1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69" y="3517159"/>
            <a:ext cx="3317354" cy="28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Slangen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 Kaakhelften niet verbonden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Vierkantsbeentje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Scharnierpunt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10529" r="12562" b="10073"/>
          <a:stretch/>
        </p:blipFill>
        <p:spPr>
          <a:xfrm>
            <a:off x="5630642" y="0"/>
            <a:ext cx="2952328" cy="28083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32" y="2055813"/>
            <a:ext cx="3190750" cy="29142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76" y="3173437"/>
            <a:ext cx="333908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Slangen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  Slecht zicht</a:t>
            </a:r>
          </a:p>
          <a:p>
            <a:pPr lvl="1"/>
            <a:r>
              <a:rPr lang="nl-NL" dirty="0"/>
              <a:t>Max. een paar meter</a:t>
            </a:r>
          </a:p>
          <a:p>
            <a:pPr lvl="1"/>
            <a:endParaRPr lang="nl-NL" dirty="0"/>
          </a:p>
          <a:p>
            <a:r>
              <a:rPr lang="nl-NL" dirty="0"/>
              <a:t> Alleen beweging waarnemen</a:t>
            </a:r>
          </a:p>
          <a:p>
            <a:endParaRPr lang="nl-NL" dirty="0"/>
          </a:p>
          <a:p>
            <a:r>
              <a:rPr lang="nl-NL" dirty="0"/>
              <a:t> Andere slangen en bedreigingen waarnemen</a:t>
            </a:r>
          </a:p>
          <a:p>
            <a:pPr lvl="1"/>
            <a:r>
              <a:rPr lang="nl-NL" dirty="0"/>
              <a:t>Niet om prooi op te sporen</a:t>
            </a:r>
          </a:p>
          <a:p>
            <a:pPr lvl="1"/>
            <a:endParaRPr lang="nl-NL" dirty="0"/>
          </a:p>
          <a:p>
            <a:r>
              <a:rPr lang="nl-NL" dirty="0"/>
              <a:t> Nacht-actief/dag-actief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Gravende slangen  blind</a:t>
            </a:r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18235" r="37799" b="37059"/>
          <a:stretch/>
        </p:blipFill>
        <p:spPr>
          <a:xfrm>
            <a:off x="7661770" y="457473"/>
            <a:ext cx="2483768" cy="273630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2" t="42406" r="47512" b="31244"/>
          <a:stretch/>
        </p:blipFill>
        <p:spPr>
          <a:xfrm>
            <a:off x="7786364" y="3617294"/>
            <a:ext cx="2359174" cy="23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Hagedissen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 Aantal soorten ?</a:t>
            </a:r>
          </a:p>
          <a:p>
            <a:pPr lvl="1"/>
            <a:r>
              <a:rPr lang="nl-NL" dirty="0"/>
              <a:t>Ongeveer 3750 soorten </a:t>
            </a:r>
          </a:p>
          <a:p>
            <a:r>
              <a:rPr lang="nl-NL" dirty="0"/>
              <a:t> % giftig ?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Mexicaanse korsthagedis 	</a:t>
            </a:r>
            <a:endParaRPr lang="nl-NL" i="1" dirty="0">
              <a:sym typeface="Wingdings" panose="05000000000000000000" pitchFamily="2" charset="2"/>
            </a:endParaRPr>
          </a:p>
          <a:p>
            <a:pPr lvl="1"/>
            <a:r>
              <a:rPr lang="nl-NL" dirty="0" err="1">
                <a:sym typeface="Wingdings" panose="05000000000000000000" pitchFamily="2" charset="2"/>
              </a:rPr>
              <a:t>Gilamonster</a:t>
            </a:r>
            <a:r>
              <a:rPr lang="nl-NL" dirty="0">
                <a:sym typeface="Wingdings" panose="05000000000000000000" pitchFamily="2" charset="2"/>
              </a:rPr>
              <a:t> 	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" y="4167051"/>
            <a:ext cx="3842370" cy="25503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98" y="4167051"/>
            <a:ext cx="3700023" cy="25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559</Words>
  <Application>Microsoft Office PowerPoint</Application>
  <PresentationFormat>Breedbeeld</PresentationFormat>
  <Paragraphs>193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Kantoorthema</vt:lpstr>
      <vt:lpstr>Week 6</vt:lpstr>
      <vt:lpstr>Wat gaan we vandaag doen?</vt:lpstr>
      <vt:lpstr> Voeren en verzorgen herpeten en vissen</vt:lpstr>
      <vt:lpstr> Voeren en verzorgen herpeten en vissen</vt:lpstr>
      <vt:lpstr> Voeren en verzorgen herpeten en vissen</vt:lpstr>
      <vt:lpstr> Slangen</vt:lpstr>
      <vt:lpstr> Slangen</vt:lpstr>
      <vt:lpstr> Slangen</vt:lpstr>
      <vt:lpstr> Hagedissen</vt:lpstr>
      <vt:lpstr> Hagedissen</vt:lpstr>
      <vt:lpstr> Schildpadden</vt:lpstr>
      <vt:lpstr> Krokodillen </vt:lpstr>
      <vt:lpstr>  kikkers </vt:lpstr>
      <vt:lpstr>  Salamanders </vt:lpstr>
      <vt:lpstr>PowerPoint-presentatie</vt:lpstr>
      <vt:lpstr>Vissen</vt:lpstr>
      <vt:lpstr>Vissen</vt:lpstr>
      <vt:lpstr>Levendbarende tandkarpers</vt:lpstr>
      <vt:lpstr>Karperzalmen</vt:lpstr>
      <vt:lpstr>Karperachtigen</vt:lpstr>
      <vt:lpstr>Labyrinthvissen</vt:lpstr>
      <vt:lpstr>Cichliden</vt:lpstr>
      <vt:lpstr>Meervallen</vt:lpstr>
      <vt:lpstr>Leren voor de toets</vt:lpstr>
      <vt:lpstr>En nu?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Helanie Aalders</dc:creator>
  <cp:lastModifiedBy>Helanie Aalders</cp:lastModifiedBy>
  <cp:revision>47</cp:revision>
  <dcterms:created xsi:type="dcterms:W3CDTF">2018-01-08T14:15:27Z</dcterms:created>
  <dcterms:modified xsi:type="dcterms:W3CDTF">2018-02-17T19:15:47Z</dcterms:modified>
</cp:coreProperties>
</file>